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24"/>
  </p:notesMasterIdLst>
  <p:handoutMasterIdLst>
    <p:handoutMasterId r:id="rId25"/>
  </p:handoutMasterIdLst>
  <p:sldIdLst>
    <p:sldId id="378" r:id="rId2"/>
    <p:sldId id="380" r:id="rId3"/>
    <p:sldId id="420" r:id="rId4"/>
    <p:sldId id="381" r:id="rId5"/>
    <p:sldId id="424" r:id="rId6"/>
    <p:sldId id="417" r:id="rId7"/>
    <p:sldId id="416" r:id="rId8"/>
    <p:sldId id="396" r:id="rId9"/>
    <p:sldId id="421" r:id="rId10"/>
    <p:sldId id="422" r:id="rId11"/>
    <p:sldId id="427" r:id="rId12"/>
    <p:sldId id="423" r:id="rId13"/>
    <p:sldId id="425" r:id="rId14"/>
    <p:sldId id="428" r:id="rId15"/>
    <p:sldId id="432" r:id="rId16"/>
    <p:sldId id="426" r:id="rId17"/>
    <p:sldId id="429" r:id="rId18"/>
    <p:sldId id="430" r:id="rId19"/>
    <p:sldId id="431" r:id="rId20"/>
    <p:sldId id="433" r:id="rId21"/>
    <p:sldId id="434" r:id="rId22"/>
    <p:sldId id="411" r:id="rId23"/>
  </p:sldIdLst>
  <p:sldSz cx="12192000" cy="6858000"/>
  <p:notesSz cx="6858000" cy="9144000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420"/>
            <p14:sldId id="381"/>
            <p14:sldId id="424"/>
            <p14:sldId id="417"/>
            <p14:sldId id="416"/>
            <p14:sldId id="396"/>
            <p14:sldId id="421"/>
            <p14:sldId id="422"/>
            <p14:sldId id="427"/>
            <p14:sldId id="423"/>
            <p14:sldId id="425"/>
            <p14:sldId id="428"/>
            <p14:sldId id="432"/>
            <p14:sldId id="426"/>
            <p14:sldId id="429"/>
            <p14:sldId id="430"/>
            <p14:sldId id="431"/>
            <p14:sldId id="433"/>
            <p14:sldId id="434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28" autoAdjust="0"/>
    <p:restoredTop sz="72976" autoAdjust="0"/>
  </p:normalViewPr>
  <p:slideViewPr>
    <p:cSldViewPr snapToGrid="0" snapToObjects="1">
      <p:cViewPr varScale="1">
        <p:scale>
          <a:sx n="70" d="100"/>
          <a:sy n="70" d="100"/>
        </p:scale>
        <p:origin x="400" y="56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Ejer\Dropbox%20(IRIS%20Group)\IRIS%20Group%20Team%20Folder\Igangv&#230;rende%20projekter\Aalborg%20Universitet%20-%20effekter%20af%20samarbejde\Data\Registerdata\Databehandling%20-%20Aalborg%20-%20FoUoI%20samarbejd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Kommercial!$A$81</c:f>
              <c:strCache>
                <c:ptCount val="1"/>
                <c:pt idx="0">
                  <c:v>Aalborg University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Kommercial!$B$81:$Q$81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  <c:pt idx="5">
                  <c:v>7</c:v>
                </c:pt>
                <c:pt idx="6">
                  <c:v>14</c:v>
                </c:pt>
                <c:pt idx="7">
                  <c:v>37</c:v>
                </c:pt>
                <c:pt idx="8">
                  <c:v>18</c:v>
                </c:pt>
                <c:pt idx="9">
                  <c:v>21</c:v>
                </c:pt>
                <c:pt idx="10">
                  <c:v>35</c:v>
                </c:pt>
                <c:pt idx="11">
                  <c:v>23</c:v>
                </c:pt>
                <c:pt idx="12">
                  <c:v>27</c:v>
                </c:pt>
                <c:pt idx="13">
                  <c:v>40</c:v>
                </c:pt>
                <c:pt idx="14">
                  <c:v>50</c:v>
                </c:pt>
                <c:pt idx="15">
                  <c:v>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5A8-453D-A384-60D1597DE355}"/>
            </c:ext>
          </c:extLst>
        </c:ser>
        <c:ser>
          <c:idx val="1"/>
          <c:order val="1"/>
          <c:tx>
            <c:strRef>
              <c:f>Kommercial!$A$82</c:f>
              <c:strCache>
                <c:ptCount val="1"/>
                <c:pt idx="0">
                  <c:v>Other universities in total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Kommercial!$B$82:$Q$82</c:f>
              <c:numCache>
                <c:formatCode>General</c:formatCode>
                <c:ptCount val="16"/>
                <c:pt idx="0">
                  <c:v>10</c:v>
                </c:pt>
                <c:pt idx="1">
                  <c:v>31</c:v>
                </c:pt>
                <c:pt idx="2">
                  <c:v>20</c:v>
                </c:pt>
                <c:pt idx="3">
                  <c:v>26</c:v>
                </c:pt>
                <c:pt idx="4">
                  <c:v>33</c:v>
                </c:pt>
                <c:pt idx="5">
                  <c:v>67</c:v>
                </c:pt>
                <c:pt idx="6">
                  <c:v>92</c:v>
                </c:pt>
                <c:pt idx="7">
                  <c:v>46</c:v>
                </c:pt>
                <c:pt idx="8">
                  <c:v>59</c:v>
                </c:pt>
                <c:pt idx="9">
                  <c:v>48</c:v>
                </c:pt>
                <c:pt idx="10">
                  <c:v>61</c:v>
                </c:pt>
                <c:pt idx="11">
                  <c:v>73</c:v>
                </c:pt>
                <c:pt idx="12">
                  <c:v>64</c:v>
                </c:pt>
                <c:pt idx="13">
                  <c:v>88</c:v>
                </c:pt>
                <c:pt idx="14">
                  <c:v>60</c:v>
                </c:pt>
                <c:pt idx="15">
                  <c:v>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5A8-453D-A384-60D1597DE3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842112"/>
        <c:axId val="32843648"/>
      </c:lineChart>
      <c:catAx>
        <c:axId val="32842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S"/>
          </a:p>
        </c:txPr>
        <c:crossAx val="32843648"/>
        <c:crosses val="autoZero"/>
        <c:auto val="1"/>
        <c:lblAlgn val="ctr"/>
        <c:lblOffset val="100"/>
        <c:noMultiLvlLbl val="0"/>
      </c:catAx>
      <c:valAx>
        <c:axId val="32843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s-ES"/>
          </a:p>
        </c:txPr>
        <c:crossAx val="32842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s-E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s-E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jpeg>
</file>

<file path=ppt/media/image2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596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901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27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44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94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27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827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923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r>
              <a:rPr lang="en-US" dirty="0"/>
              <a:t/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r>
              <a:rPr lang="en-US" dirty="0"/>
              <a:t/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endParaRPr lang="da-DK"/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27726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788140" y="1135792"/>
            <a:ext cx="11099061" cy="4012406"/>
          </a:xfrm>
        </p:spPr>
        <p:txBody>
          <a:bodyPr/>
          <a:lstStyle/>
          <a:p>
            <a:r>
              <a:rPr lang="es-ES" dirty="0" err="1" smtClean="0"/>
              <a:t>Mppt</a:t>
            </a:r>
            <a:r>
              <a:rPr lang="es-ES" dirty="0" smtClean="0"/>
              <a:t> </a:t>
            </a:r>
            <a:r>
              <a:rPr lang="es-ES" dirty="0" smtClean="0">
                <a:sym typeface="Wingdings" panose="05000000000000000000" pitchFamily="2" charset="2"/>
              </a:rPr>
              <a:t> Final </a:t>
            </a:r>
            <a:r>
              <a:rPr lang="es-ES" dirty="0" err="1" smtClean="0">
                <a:sym typeface="Wingdings" panose="05000000000000000000" pitchFamily="2" charset="2"/>
              </a:rPr>
              <a:t>implementation</a:t>
            </a:r>
            <a:r>
              <a:rPr lang="es-ES" dirty="0" smtClean="0">
                <a:sym typeface="Wingdings" panose="05000000000000000000" pitchFamily="2" charset="2"/>
              </a:rPr>
              <a:t>/</a:t>
            </a:r>
            <a:r>
              <a:rPr lang="es-ES" dirty="0" err="1" smtClean="0">
                <a:sym typeface="Wingdings" panose="05000000000000000000" pitchFamily="2" charset="2"/>
              </a:rPr>
              <a:t>fsm</a:t>
            </a:r>
            <a:r>
              <a:rPr lang="es-ES" dirty="0" smtClean="0">
                <a:sym typeface="Wingdings" panose="05000000000000000000" pitchFamily="2" charset="2"/>
              </a:rPr>
              <a:t/>
            </a:r>
            <a:br>
              <a:rPr lang="es-ES" dirty="0" smtClean="0">
                <a:sym typeface="Wingdings" panose="05000000000000000000" pitchFamily="2" charset="2"/>
              </a:rPr>
            </a:br>
            <a:r>
              <a:rPr lang="es-ES" dirty="0" err="1" smtClean="0">
                <a:sym typeface="Wingdings" panose="05000000000000000000" pitchFamily="2" charset="2"/>
              </a:rPr>
              <a:t>gif</a:t>
            </a:r>
            <a:r>
              <a:rPr lang="es-ES" dirty="0" smtClean="0">
                <a:sym typeface="Wingdings" panose="05000000000000000000" pitchFamily="2" charset="2"/>
              </a:rPr>
              <a:t> </a:t>
            </a:r>
            <a:r>
              <a:rPr lang="es-ES" dirty="0" err="1" smtClean="0">
                <a:sym typeface="Wingdings" panose="05000000000000000000" pitchFamily="2" charset="2"/>
              </a:rPr>
              <a:t>reaching</a:t>
            </a:r>
            <a:r>
              <a:rPr lang="es-ES" dirty="0" smtClean="0">
                <a:sym typeface="Wingdings" panose="05000000000000000000" pitchFamily="2" charset="2"/>
              </a:rPr>
              <a:t> MPP</a:t>
            </a:r>
            <a:br>
              <a:rPr lang="es-ES" dirty="0" smtClean="0">
                <a:sym typeface="Wingdings" panose="05000000000000000000" pitchFamily="2" charset="2"/>
              </a:rPr>
            </a:br>
            <a:r>
              <a:rPr lang="es-ES" dirty="0" smtClean="0">
                <a:sym typeface="Wingdings" panose="05000000000000000000" pitchFamily="2" charset="2"/>
              </a:rPr>
              <a:t>---------------------------</a:t>
            </a:r>
            <a:br>
              <a:rPr lang="es-ES" dirty="0" smtClean="0">
                <a:sym typeface="Wingdings" panose="05000000000000000000" pitchFamily="2" charset="2"/>
              </a:rPr>
            </a:br>
            <a:r>
              <a:rPr lang="es-ES" dirty="0" smtClean="0">
                <a:sym typeface="Wingdings" panose="05000000000000000000" pitchFamily="2" charset="2"/>
              </a:rPr>
              <a:t>test </a:t>
            </a:r>
            <a:r>
              <a:rPr lang="es-ES" dirty="0" err="1" smtClean="0">
                <a:sym typeface="Wingdings" panose="05000000000000000000" pitchFamily="2" charset="2"/>
              </a:rPr>
              <a:t>setup</a:t>
            </a:r>
            <a:r>
              <a:rPr lang="es-ES" dirty="0" smtClean="0">
                <a:sym typeface="Wingdings" panose="05000000000000000000" pitchFamily="2" charset="2"/>
              </a:rPr>
              <a:t> and </a:t>
            </a:r>
            <a:r>
              <a:rPr lang="es-ES" dirty="0" err="1" smtClean="0">
                <a:sym typeface="Wingdings" panose="05000000000000000000" pitchFamily="2" charset="2"/>
              </a:rPr>
              <a:t>plecs</a:t>
            </a:r>
            <a:r>
              <a:rPr lang="es-ES" dirty="0" smtClean="0">
                <a:sym typeface="Wingdings" panose="05000000000000000000" pitchFamily="2" charset="2"/>
              </a:rPr>
              <a:t/>
            </a:r>
            <a:br>
              <a:rPr lang="es-ES" dirty="0" smtClean="0">
                <a:sym typeface="Wingdings" panose="05000000000000000000" pitchFamily="2" charset="2"/>
              </a:rPr>
            </a:br>
            <a:r>
              <a:rPr lang="es-ES" dirty="0" smtClean="0">
                <a:sym typeface="Wingdings" panose="05000000000000000000" pitchFamily="2" charset="2"/>
              </a:rPr>
              <a:t>---------------------------------</a:t>
            </a:r>
            <a:br>
              <a:rPr lang="es-ES" dirty="0" smtClean="0">
                <a:sym typeface="Wingdings" panose="05000000000000000000" pitchFamily="2" charset="2"/>
              </a:rPr>
            </a:br>
            <a:r>
              <a:rPr lang="es-ES" dirty="0" err="1" smtClean="0">
                <a:sym typeface="Wingdings" panose="05000000000000000000" pitchFamily="2" charset="2"/>
              </a:rPr>
              <a:t>problems</a:t>
            </a:r>
            <a:r>
              <a:rPr lang="es-ES" dirty="0" smtClean="0">
                <a:sym typeface="Wingdings" panose="05000000000000000000" pitchFamily="2" charset="2"/>
              </a:rPr>
              <a:t>: driver, inductor, software </a:t>
            </a:r>
            <a:r>
              <a:rPr lang="es-ES" dirty="0" err="1" smtClean="0">
                <a:sym typeface="Wingdings" panose="05000000000000000000" pitchFamily="2" charset="2"/>
              </a:rPr>
              <a:t>filter</a:t>
            </a:r>
            <a:r>
              <a:rPr lang="es-ES" dirty="0" smtClean="0">
                <a:sym typeface="Wingdings" panose="05000000000000000000" pitchFamily="2" charset="2"/>
              </a:rPr>
              <a:t/>
            </a:r>
            <a:br>
              <a:rPr lang="es-ES" dirty="0" smtClean="0">
                <a:sym typeface="Wingdings" panose="05000000000000000000" pitchFamily="2" charset="2"/>
              </a:rPr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94633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Maximum Power Point Tracking</a:t>
            </a:r>
            <a:endParaRPr lang="da-DK" dirty="0"/>
          </a:p>
        </p:txBody>
      </p:sp>
      <p:pic>
        <p:nvPicPr>
          <p:cNvPr id="5" name="Marcador de posición de imagen 4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7" name="Titel 1"/>
          <p:cNvSpPr txBox="1">
            <a:spLocks/>
          </p:cNvSpPr>
          <p:nvPr/>
        </p:nvSpPr>
        <p:spPr>
          <a:xfrm>
            <a:off x="2593975" y="2828893"/>
            <a:ext cx="7341129" cy="1036319"/>
          </a:xfrm>
          <a:prstGeom prst="rect">
            <a:avLst/>
          </a:prstGeom>
          <a:solidFill>
            <a:schemeClr val="bg1"/>
          </a:solidFill>
          <a:effectLst/>
        </p:spPr>
        <p:txBody>
          <a:bodyPr vert="horz" lIns="0" tIns="0" rIns="0" bIns="0" rtlCol="0" anchor="ctr" anchorCtr="0">
            <a:noAutofit/>
          </a:bodyPr>
          <a:lstStyle>
            <a:lvl1pPr algn="ctr" defTabSz="914318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 spc="300" baseline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dirty="0" smtClean="0"/>
              <a:t>Maximum Power Point Tracking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067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13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 smtClean="0"/>
              <a:t>Final implementation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212470" y="2099764"/>
            <a:ext cx="662724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endParaRPr lang="da-DK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 smtClean="0"/>
              <a:t>System voltage and current were read too fast after duty cycle change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 smtClean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 smtClean="0"/>
              <a:t>Duty cycle step decreased after false positive MPP detection </a:t>
            </a:r>
            <a:r>
              <a:rPr lang="en-GB" sz="1600" spc="300" dirty="0" smtClean="0">
                <a:sym typeface="Wingdings" panose="05000000000000000000" pitchFamily="2" charset="2"/>
              </a:rPr>
              <a:t> System became slower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 smtClean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 smtClean="0">
                <a:sym typeface="Wingdings" panose="05000000000000000000" pitchFamily="2" charset="2"/>
              </a:rPr>
              <a:t>System couldn’t address changes in irradiance or load</a:t>
            </a:r>
          </a:p>
          <a:p>
            <a:pPr rtl="0"/>
            <a:endParaRPr lang="en-GB" sz="1600" spc="300" dirty="0" smtClean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 smtClean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3" t="1391" r="23800" b="3039"/>
          <a:stretch/>
        </p:blipFill>
        <p:spPr>
          <a:xfrm>
            <a:off x="6732397" y="1594181"/>
            <a:ext cx="540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37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14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 smtClean="0"/>
              <a:t>Final implementation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5" name="Current_sensor_inductor_Buck-Boost_converterwithMPPT_Final_P vs V 06_01_2019 21_51_4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7914" t="6857" r="-11990" b="-3335"/>
          <a:stretch/>
        </p:blipFill>
        <p:spPr>
          <a:xfrm>
            <a:off x="0" y="1453896"/>
            <a:ext cx="12192000" cy="5129784"/>
          </a:xfrm>
          <a:prstGeom prst="rect">
            <a:avLst/>
          </a:prstGeom>
        </p:spPr>
      </p:pic>
      <p:sp>
        <p:nvSpPr>
          <p:cNvPr id="7" name="Tekstfelt 3"/>
          <p:cNvSpPr txBox="1"/>
          <p:nvPr/>
        </p:nvSpPr>
        <p:spPr>
          <a:xfrm>
            <a:off x="3653028" y="5319455"/>
            <a:ext cx="3079369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 smtClean="0"/>
              <a:t>3 seconds sim time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 smtClean="0"/>
              <a:t>Boost, 8 panels</a:t>
            </a:r>
          </a:p>
        </p:txBody>
      </p:sp>
    </p:spTree>
    <p:extLst>
      <p:ext uri="{BB962C8B-B14F-4D97-AF65-F5344CB8AC3E}">
        <p14:creationId xmlns:p14="http://schemas.microsoft.com/office/powerpoint/2010/main" val="217447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 smtClean="0"/>
              <a:t>Final implementation - discussion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212470" y="2099764"/>
            <a:ext cx="66272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1600" spc="300" dirty="0" smtClean="0"/>
              <a:t>Discuss main limitations of the system</a:t>
            </a:r>
          </a:p>
          <a:p>
            <a:pPr algn="ctr" rtl="0"/>
            <a:r>
              <a:rPr lang="en-US" sz="1600" b="1" spc="300" dirty="0" smtClean="0"/>
              <a:t>TBD (from discussion)</a:t>
            </a:r>
          </a:p>
          <a:p>
            <a:pPr algn="ctr" rtl="0"/>
            <a:endParaRPr lang="en-US" sz="1600" b="1" spc="300" dirty="0" smtClean="0"/>
          </a:p>
          <a:p>
            <a:pPr rtl="0"/>
            <a:endParaRPr lang="da-DK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 smtClean="0">
                <a:sym typeface="Wingdings" panose="05000000000000000000" pitchFamily="2" charset="2"/>
              </a:rPr>
              <a:t>Item 1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smtClean="0">
                <a:sym typeface="Wingdings" panose="05000000000000000000" pitchFamily="2" charset="2"/>
              </a:rPr>
              <a:t>Item 2</a:t>
            </a:r>
            <a:endParaRPr lang="en-GB" sz="1600" spc="300" dirty="0" smtClean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 smtClean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13465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Testing</a:t>
            </a:r>
            <a:endParaRPr lang="da-DK" dirty="0"/>
          </a:p>
        </p:txBody>
      </p:sp>
      <p:pic>
        <p:nvPicPr>
          <p:cNvPr id="5" name="Marcador de posición de imagen 4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Titel 1"/>
          <p:cNvSpPr txBox="1">
            <a:spLocks/>
          </p:cNvSpPr>
          <p:nvPr/>
        </p:nvSpPr>
        <p:spPr>
          <a:xfrm>
            <a:off x="2593975" y="2828893"/>
            <a:ext cx="7341129" cy="1036319"/>
          </a:xfrm>
          <a:prstGeom prst="rect">
            <a:avLst/>
          </a:prstGeom>
          <a:solidFill>
            <a:schemeClr val="bg1"/>
          </a:solidFill>
          <a:effectLst/>
        </p:spPr>
        <p:txBody>
          <a:bodyPr vert="horz" lIns="0" tIns="0" rIns="0" bIns="0" rtlCol="0" anchor="ctr" anchorCtr="0">
            <a:noAutofit/>
          </a:bodyPr>
          <a:lstStyle>
            <a:lvl1pPr algn="ctr" defTabSz="914318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 spc="300" baseline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dirty="0" smtClean="0"/>
              <a:t>Testing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82357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17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1875898" cy="1621619"/>
          </a:xfrm>
        </p:spPr>
        <p:txBody>
          <a:bodyPr rtlCol="0"/>
          <a:lstStyle/>
          <a:p>
            <a:pPr rtl="0"/>
            <a:r>
              <a:rPr lang="en-GB" dirty="0" smtClean="0"/>
              <a:t>Test setup-does it make sense to explain test setup without having introducing testing activities?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212471" y="2401516"/>
            <a:ext cx="29696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 smtClean="0"/>
              <a:t>RT-BOX</a:t>
            </a:r>
            <a:endParaRPr lang="en-GB" sz="1600" spc="300" dirty="0" smtClean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 smtClean="0">
                <a:sym typeface="Wingdings" panose="05000000000000000000" pitchFamily="2" charset="2"/>
              </a:rPr>
              <a:t>Optical isolation</a:t>
            </a:r>
          </a:p>
          <a:p>
            <a:pPr rtl="0"/>
            <a:endParaRPr lang="en-GB" sz="1600" spc="300" dirty="0" smtClean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 smtClean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591" y="1362780"/>
            <a:ext cx="7209387" cy="5400000"/>
          </a:xfrm>
          <a:prstGeom prst="rect">
            <a:avLst/>
          </a:prstGeom>
        </p:spPr>
      </p:pic>
      <p:sp>
        <p:nvSpPr>
          <p:cNvPr id="8" name="Tekstfelt 3"/>
          <p:cNvSpPr txBox="1"/>
          <p:nvPr/>
        </p:nvSpPr>
        <p:spPr>
          <a:xfrm>
            <a:off x="739775" y="4647892"/>
            <a:ext cx="29696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 smtClean="0">
                <a:solidFill>
                  <a:srgbClr val="FF0000"/>
                </a:solidFill>
                <a:sym typeface="Wingdings" panose="05000000000000000000" pitchFamily="2" charset="2"/>
              </a:rPr>
              <a:t>Picture with </a:t>
            </a:r>
            <a:r>
              <a:rPr lang="en-GB" sz="1600" spc="300" dirty="0" err="1" smtClean="0">
                <a:solidFill>
                  <a:srgbClr val="FF0000"/>
                </a:solidFill>
                <a:sym typeface="Wingdings" panose="05000000000000000000" pitchFamily="2" charset="2"/>
              </a:rPr>
              <a:t>rtbox</a:t>
            </a:r>
            <a:r>
              <a:rPr lang="en-GB" sz="1600" spc="300" dirty="0" smtClean="0">
                <a:solidFill>
                  <a:srgbClr val="FF0000"/>
                </a:solidFill>
                <a:sym typeface="Wingdings" panose="05000000000000000000" pitchFamily="2" charset="2"/>
              </a:rPr>
              <a:t>-specific </a:t>
            </a:r>
            <a:r>
              <a:rPr lang="en-GB" sz="1600" spc="300" dirty="0" err="1" smtClean="0">
                <a:solidFill>
                  <a:srgbClr val="FF0000"/>
                </a:solidFill>
                <a:sym typeface="Wingdings" panose="05000000000000000000" pitchFamily="2" charset="2"/>
              </a:rPr>
              <a:t>plecs</a:t>
            </a:r>
            <a:r>
              <a:rPr lang="en-GB" sz="1600" spc="300" dirty="0" smtClean="0">
                <a:solidFill>
                  <a:srgbClr val="FF0000"/>
                </a:solidFill>
                <a:sym typeface="Wingdings" panose="05000000000000000000" pitchFamily="2" charset="2"/>
              </a:rPr>
              <a:t> blocks</a:t>
            </a:r>
          </a:p>
          <a:p>
            <a:pPr rtl="0"/>
            <a:endParaRPr lang="en-GB" sz="1600" spc="300" dirty="0" smtClean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 smtClean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74063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Testing</a:t>
            </a:r>
            <a:endParaRPr lang="da-DK" dirty="0"/>
          </a:p>
        </p:txBody>
      </p:sp>
      <p:pic>
        <p:nvPicPr>
          <p:cNvPr id="5" name="Marcador de posición de imagen 4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Titel 1"/>
          <p:cNvSpPr txBox="1">
            <a:spLocks/>
          </p:cNvSpPr>
          <p:nvPr/>
        </p:nvSpPr>
        <p:spPr>
          <a:xfrm>
            <a:off x="2593975" y="2828893"/>
            <a:ext cx="7341129" cy="1036319"/>
          </a:xfrm>
          <a:prstGeom prst="rect">
            <a:avLst/>
          </a:prstGeom>
          <a:solidFill>
            <a:schemeClr val="bg1"/>
          </a:solidFill>
          <a:effectLst/>
        </p:spPr>
        <p:txBody>
          <a:bodyPr vert="horz" lIns="0" tIns="0" rIns="0" bIns="0" rtlCol="0" anchor="ctr" anchorCtr="0">
            <a:noAutofit/>
          </a:bodyPr>
          <a:lstStyle>
            <a:lvl1pPr algn="ctr" defTabSz="914318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 spc="300" baseline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dirty="0" smtClean="0"/>
              <a:t>discussion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89655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19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1875898" cy="1621619"/>
          </a:xfrm>
        </p:spPr>
        <p:txBody>
          <a:bodyPr rtlCol="0"/>
          <a:lstStyle/>
          <a:p>
            <a:pPr rtl="0"/>
            <a:r>
              <a:rPr lang="en-GB" dirty="0" smtClean="0"/>
              <a:t>Driver issues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6" r="3511"/>
          <a:stretch/>
        </p:blipFill>
        <p:spPr>
          <a:xfrm>
            <a:off x="6120154" y="967739"/>
            <a:ext cx="5791201" cy="36000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77" y="1980892"/>
            <a:ext cx="5883091" cy="4320000"/>
          </a:xfrm>
          <a:prstGeom prst="round2DiagRect">
            <a:avLst>
              <a:gd name="adj1" fmla="val 50000"/>
              <a:gd name="adj2" fmla="val 0"/>
            </a:avLst>
          </a:prstGeom>
        </p:spPr>
      </p:pic>
      <p:sp>
        <p:nvSpPr>
          <p:cNvPr id="9" name="Tekstfelt 3"/>
          <p:cNvSpPr txBox="1"/>
          <p:nvPr/>
        </p:nvSpPr>
        <p:spPr>
          <a:xfrm>
            <a:off x="7573390" y="4567739"/>
            <a:ext cx="34268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 smtClean="0">
                <a:sym typeface="Wingdings" panose="05000000000000000000" pitchFamily="2" charset="2"/>
              </a:rPr>
              <a:t>Voltage spikes at gate</a:t>
            </a:r>
          </a:p>
        </p:txBody>
      </p:sp>
      <p:sp>
        <p:nvSpPr>
          <p:cNvPr id="10" name="Tekstfelt 3"/>
          <p:cNvSpPr txBox="1"/>
          <p:nvPr/>
        </p:nvSpPr>
        <p:spPr>
          <a:xfrm>
            <a:off x="922655" y="6453292"/>
            <a:ext cx="29696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 smtClean="0">
                <a:sym typeface="Wingdings" panose="05000000000000000000" pitchFamily="2" charset="2"/>
              </a:rPr>
              <a:t>[1]</a:t>
            </a:r>
            <a:r>
              <a:rPr lang="en-GB" sz="1600" spc="300" dirty="0">
                <a:sym typeface="Wingdings" panose="05000000000000000000" pitchFamily="2" charset="2"/>
              </a:rPr>
              <a:t> </a:t>
            </a:r>
            <a:r>
              <a:rPr lang="en-GB" sz="1600" spc="300" dirty="0" smtClean="0">
                <a:sym typeface="Wingdings" panose="05000000000000000000" pitchFamily="2" charset="2"/>
              </a:rPr>
              <a:t>ADD REFERENCE</a:t>
            </a:r>
          </a:p>
        </p:txBody>
      </p:sp>
    </p:spTree>
    <p:extLst>
      <p:ext uri="{BB962C8B-B14F-4D97-AF65-F5344CB8AC3E}">
        <p14:creationId xmlns:p14="http://schemas.microsoft.com/office/powerpoint/2010/main" val="381876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n-GB" dirty="0"/>
              <a:t>GENERAL GUIDELINES</a:t>
            </a:r>
          </a:p>
          <a:p>
            <a:pPr rtl="0"/>
            <a:r>
              <a:rPr lang="en-GB" dirty="0"/>
              <a:t>STUDENTS</a:t>
            </a:r>
          </a:p>
          <a:p>
            <a:pPr rtl="0"/>
            <a:r>
              <a:rPr lang="en-GB" dirty="0"/>
              <a:t>PBL</a:t>
            </a:r>
          </a:p>
          <a:p>
            <a:pPr rtl="0"/>
            <a:r>
              <a:rPr lang="en-GB" dirty="0"/>
              <a:t>RESEARCH AND RANKING</a:t>
            </a:r>
          </a:p>
          <a:p>
            <a:pPr rtl="0"/>
            <a:r>
              <a:rPr lang="en-GB" dirty="0"/>
              <a:t>BUSINESS COLLABORATION</a:t>
            </a:r>
          </a:p>
          <a:p>
            <a:pPr rtl="0"/>
            <a:r>
              <a:rPr lang="en-GB" dirty="0"/>
              <a:t>STRATEGY 2016-21</a:t>
            </a:r>
            <a:endParaRPr lang="da-DK" dirty="0"/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20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1875898" cy="1621619"/>
          </a:xfrm>
        </p:spPr>
        <p:txBody>
          <a:bodyPr rtlCol="0"/>
          <a:lstStyle/>
          <a:p>
            <a:pPr rtl="0"/>
            <a:r>
              <a:rPr lang="en-GB" dirty="0" smtClean="0"/>
              <a:t>Inductor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8" r="7374"/>
          <a:stretch/>
        </p:blipFill>
        <p:spPr>
          <a:xfrm>
            <a:off x="1591055" y="1339720"/>
            <a:ext cx="8412481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21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11875898" cy="1621619"/>
          </a:xfrm>
        </p:spPr>
        <p:txBody>
          <a:bodyPr rtlCol="0"/>
          <a:lstStyle/>
          <a:p>
            <a:pPr rtl="0"/>
            <a:r>
              <a:rPr lang="en-GB" dirty="0" smtClean="0"/>
              <a:t>Software filtering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955" y="1295302"/>
            <a:ext cx="5873400" cy="4680000"/>
          </a:xfrm>
          <a:prstGeom prst="rect">
            <a:avLst/>
          </a:prstGeom>
        </p:spPr>
      </p:pic>
      <p:sp>
        <p:nvSpPr>
          <p:cNvPr id="7" name="Tekstfelt 3"/>
          <p:cNvSpPr txBox="1"/>
          <p:nvPr/>
        </p:nvSpPr>
        <p:spPr>
          <a:xfrm>
            <a:off x="212470" y="2401516"/>
            <a:ext cx="47984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 smtClean="0">
                <a:sym typeface="Wingdings" panose="05000000000000000000" pitchFamily="2" charset="2"/>
              </a:rPr>
              <a:t>V and I measurements are noisy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 smtClean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 smtClean="0">
                <a:sym typeface="Wingdings" panose="05000000000000000000" pitchFamily="2" charset="2"/>
              </a:rPr>
              <a:t>HW filtering at the output of the sensor is not enough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 smtClean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 smtClean="0">
                <a:sym typeface="Wingdings" panose="05000000000000000000" pitchFamily="2" charset="2"/>
              </a:rPr>
              <a:t>Single pole LPF implemented</a:t>
            </a:r>
          </a:p>
          <a:p>
            <a:pPr rtl="0"/>
            <a:endParaRPr lang="en-GB" sz="1600" spc="300" dirty="0" smtClean="0">
              <a:sym typeface="Wingdings" panose="05000000000000000000" pitchFamily="2" charset="2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 smtClean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344616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ladsholder til billede 1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 smtClean="0"/>
              <a:t>Thank you for your attention</a:t>
            </a:r>
            <a:endParaRPr lang="da-DK" dirty="0"/>
          </a:p>
        </p:txBody>
      </p:sp>
      <p:sp>
        <p:nvSpPr>
          <p:cNvPr id="8" name="Pladsholder til tekst 7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 smtClean="0"/>
              <a:t>Questions?</a:t>
            </a:r>
            <a:endParaRPr lang="da-DK" dirty="0"/>
          </a:p>
        </p:txBody>
      </p:sp>
      <p:grpSp>
        <p:nvGrpSpPr>
          <p:cNvPr id="5" name="Gruppe 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4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5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6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7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8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9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0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1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2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3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4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5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6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7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8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9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0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1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2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3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4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5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74119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Introduction, </a:t>
            </a:r>
            <a:r>
              <a:rPr lang="en-GB" dirty="0" smtClean="0">
                <a:solidFill>
                  <a:srgbClr val="FF0000"/>
                </a:solidFill>
              </a:rPr>
              <a:t>change random picture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ladsholder til billede 12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423528" y="0"/>
            <a:ext cx="4753232" cy="6858000"/>
          </a:xfrm>
        </p:spPr>
      </p:pic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AAU – KNOWLEDGE FOR THE WORLD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61450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/>
              <a:t>All degree programmes and research activities at Aalborg University are </a:t>
            </a:r>
            <a:r>
              <a:rPr lang="en-GB" sz="1600" b="1" spc="300" dirty="0"/>
              <a:t>problem and project-based</a:t>
            </a:r>
            <a:r>
              <a:rPr lang="en-GB" sz="1600" spc="300" dirty="0"/>
              <a:t> and have an </a:t>
            </a:r>
            <a:r>
              <a:rPr lang="en-GB" sz="1600" b="1" spc="300" dirty="0"/>
              <a:t>interdisciplinary</a:t>
            </a:r>
            <a:r>
              <a:rPr lang="en-GB" sz="1600" spc="300" dirty="0"/>
              <a:t> focus. </a:t>
            </a:r>
            <a:endParaRPr lang="da-DK" sz="1600" b="1" spc="300" dirty="0"/>
          </a:p>
          <a:p>
            <a:pPr rtl="0"/>
            <a:endParaRPr lang="da-DK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Through strong interplay between staff and students and intense </a:t>
            </a:r>
            <a:r>
              <a:rPr lang="en-GB" sz="1600" b="1" spc="300" dirty="0"/>
              <a:t>collaboration</a:t>
            </a:r>
            <a:r>
              <a:rPr lang="en-GB" sz="1600" spc="300" dirty="0"/>
              <a:t> with public and private sectors, we offer degree programmes with a real-world approach and provide </a:t>
            </a:r>
            <a:r>
              <a:rPr lang="en-GB" sz="1600" b="1" spc="300" dirty="0"/>
              <a:t>world-class research</a:t>
            </a:r>
            <a:r>
              <a:rPr lang="en-GB" sz="1600" spc="300" dirty="0" smtClean="0"/>
              <a:t>.</a:t>
            </a:r>
            <a:endParaRPr lang="en-GB" sz="1600" spc="300" dirty="0"/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This results in new insights, new solutions to societal challenges and </a:t>
            </a:r>
            <a:r>
              <a:rPr lang="en-GB" sz="1600" b="1" spc="300" dirty="0"/>
              <a:t>knowledge that changes the world</a:t>
            </a:r>
            <a:r>
              <a:rPr lang="en-GB" sz="1600" spc="3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58680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AAU – KNOWLEDGE FOR THE WORLD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61450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/>
              <a:t>All degree programmes and research activities at Aalborg University are </a:t>
            </a:r>
            <a:r>
              <a:rPr lang="en-GB" sz="1600" b="1" spc="300" dirty="0"/>
              <a:t>problem and project-based</a:t>
            </a:r>
            <a:r>
              <a:rPr lang="en-GB" sz="1600" spc="300" dirty="0"/>
              <a:t> and have an </a:t>
            </a:r>
            <a:r>
              <a:rPr lang="en-GB" sz="1600" b="1" spc="300" dirty="0"/>
              <a:t>interdisciplinary</a:t>
            </a:r>
            <a:r>
              <a:rPr lang="en-GB" sz="1600" spc="300" dirty="0"/>
              <a:t> focus. </a:t>
            </a:r>
            <a:endParaRPr lang="da-DK" sz="1600" b="1" spc="300" dirty="0"/>
          </a:p>
          <a:p>
            <a:pPr rtl="0"/>
            <a:endParaRPr lang="da-DK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Through strong interplay between staff and students and intense </a:t>
            </a:r>
            <a:r>
              <a:rPr lang="en-GB" sz="1600" b="1" spc="300" dirty="0"/>
              <a:t>collaboration</a:t>
            </a:r>
            <a:r>
              <a:rPr lang="en-GB" sz="1600" spc="300" dirty="0"/>
              <a:t> with public and private sectors, we offer degree programmes with a real-world approach and provide </a:t>
            </a:r>
            <a:r>
              <a:rPr lang="en-GB" sz="1600" b="1" spc="300" dirty="0"/>
              <a:t>world-class research</a:t>
            </a:r>
            <a:r>
              <a:rPr lang="en-GB" sz="1600" spc="300" dirty="0" smtClean="0"/>
              <a:t>.</a:t>
            </a:r>
            <a:endParaRPr lang="en-GB" sz="1600" spc="300" dirty="0"/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This results in new insights, new solutions to societal challenges and </a:t>
            </a:r>
            <a:r>
              <a:rPr lang="en-GB" sz="1600" b="1" spc="300" dirty="0"/>
              <a:t>knowledge that changes the world</a:t>
            </a:r>
            <a:r>
              <a:rPr lang="en-GB" sz="1600" spc="300" dirty="0"/>
              <a:t>. </a:t>
            </a:r>
          </a:p>
        </p:txBody>
      </p:sp>
      <p:graphicFrame>
        <p:nvGraphicFramePr>
          <p:cNvPr id="7" name="Diagram 7">
            <a:extLst>
              <a:ext uri="{FF2B5EF4-FFF2-40B4-BE49-F238E27FC236}">
                <a16:creationId xmlns:a16="http://schemas.microsoft.com/office/drawing/2014/main" id="{00000000-0008-0000-0000-0000030000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5523052"/>
              </p:ext>
            </p:extLst>
          </p:nvPr>
        </p:nvGraphicFramePr>
        <p:xfrm>
          <a:off x="6951944" y="2017361"/>
          <a:ext cx="4668555" cy="34690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0271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143C0D65-504C-42D9-AE9E-CDCB6EEF5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4298318"/>
              </p:ext>
            </p:extLst>
          </p:nvPr>
        </p:nvGraphicFramePr>
        <p:xfrm>
          <a:off x="2032000" y="2555819"/>
          <a:ext cx="81280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13402386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932089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2046161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1913690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24792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holding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breath</a:t>
                      </a:r>
                      <a:r>
                        <a:rPr lang="da-DK" dirty="0"/>
                        <a:t> under </a:t>
                      </a:r>
                      <a:r>
                        <a:rPr lang="da-DK" dirty="0" err="1"/>
                        <a:t>water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without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criticizing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used</a:t>
                      </a:r>
                      <a:r>
                        <a:rPr lang="da-DK" dirty="0"/>
                        <a:t> for </a:t>
                      </a:r>
                      <a:r>
                        <a:rPr lang="da-DK" dirty="0" err="1"/>
                        <a:t>eating</a:t>
                      </a:r>
                      <a:r>
                        <a:rPr lang="da-DK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4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246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Thassilo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280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Aitor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2825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19:57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331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1096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93305995-1B4E-4DC0-AD0A-FBBD9750C5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" y="1592576"/>
            <a:ext cx="4290064" cy="4290064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898D8A45-8B04-461F-819E-58F6F5D0D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892" y="1519541"/>
            <a:ext cx="4512023" cy="4512023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09ED0E04-5F96-4036-B8AC-BFCC34957C9B}"/>
              </a:ext>
            </a:extLst>
          </p:cNvPr>
          <p:cNvSpPr txBox="1"/>
          <p:nvPr/>
        </p:nvSpPr>
        <p:spPr>
          <a:xfrm>
            <a:off x="975360" y="5960171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/>
              <a:t>Add</a:t>
            </a:r>
            <a:r>
              <a:rPr lang="da-DK" dirty="0"/>
              <a:t> a </a:t>
            </a:r>
            <a:r>
              <a:rPr lang="da-DK" dirty="0" err="1"/>
              <a:t>nice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caption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have multiple </a:t>
            </a:r>
            <a:r>
              <a:rPr lang="da-DK" dirty="0" err="1"/>
              <a:t>figures</a:t>
            </a:r>
            <a:r>
              <a:rPr lang="da-DK" dirty="0"/>
              <a:t> at </a:t>
            </a:r>
            <a:r>
              <a:rPr lang="da-DK" dirty="0" err="1"/>
              <a:t>one</a:t>
            </a:r>
            <a:r>
              <a:rPr lang="da-DK" dirty="0"/>
              <a:t> slide</a:t>
            </a:r>
            <a:endParaRPr lang="en-US" dirty="0"/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94F9F3E4-A637-415C-8EBA-7F3B9DD44C26}"/>
              </a:ext>
            </a:extLst>
          </p:cNvPr>
          <p:cNvSpPr txBox="1"/>
          <p:nvPr/>
        </p:nvSpPr>
        <p:spPr>
          <a:xfrm>
            <a:off x="7232707" y="5919805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make sure that they are better aligned than this…</a:t>
            </a:r>
          </a:p>
        </p:txBody>
      </p:sp>
    </p:spTree>
    <p:extLst>
      <p:ext uri="{BB962C8B-B14F-4D97-AF65-F5344CB8AC3E}">
        <p14:creationId xmlns:p14="http://schemas.microsoft.com/office/powerpoint/2010/main" val="222958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0192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 smtClean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95361255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176</TotalTime>
  <Words>407</Words>
  <Application>Microsoft Office PowerPoint</Application>
  <PresentationFormat>Panorámica</PresentationFormat>
  <Paragraphs>112</Paragraphs>
  <Slides>22</Slides>
  <Notes>9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Arial</vt:lpstr>
      <vt:lpstr>Calibri</vt:lpstr>
      <vt:lpstr>Montserrat Medium</vt:lpstr>
      <vt:lpstr>Wingdings</vt:lpstr>
      <vt:lpstr>AAU PowerPoint</vt:lpstr>
      <vt:lpstr>Presentación de PowerPoint</vt:lpstr>
      <vt:lpstr>CONTENT</vt:lpstr>
      <vt:lpstr>Introduction, change random picture</vt:lpstr>
      <vt:lpstr>AAU – KNOWLEDGE FOR THE WORLD</vt:lpstr>
      <vt:lpstr>AAU – KNOWLEDGE FOR THE WORLD</vt:lpstr>
      <vt:lpstr>Time Management Table</vt:lpstr>
      <vt:lpstr>Time Management Table</vt:lpstr>
      <vt:lpstr>Converter design, change random picture</vt:lpstr>
      <vt:lpstr>Converter design, change random picture</vt:lpstr>
      <vt:lpstr>Converter design, change random picture</vt:lpstr>
      <vt:lpstr>Mppt  Final implementation/fsm gif reaching MPP --------------------------- test setup and plecs --------------------------------- problems: driver, inductor, software filter </vt:lpstr>
      <vt:lpstr>Maximum Power Point Tracking</vt:lpstr>
      <vt:lpstr>Final implementation</vt:lpstr>
      <vt:lpstr>Final implementation</vt:lpstr>
      <vt:lpstr>Final implementation - discussion</vt:lpstr>
      <vt:lpstr>Testing</vt:lpstr>
      <vt:lpstr>Test setup-does it make sense to explain test setup without having introducing testing activities?</vt:lpstr>
      <vt:lpstr>Testing</vt:lpstr>
      <vt:lpstr>Driver issues</vt:lpstr>
      <vt:lpstr>Inductor</vt:lpstr>
      <vt:lpstr>Software filtering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Nicolas Murguizur</cp:lastModifiedBy>
  <cp:revision>480</cp:revision>
  <cp:lastPrinted>2017-03-09T03:48:56Z</cp:lastPrinted>
  <dcterms:created xsi:type="dcterms:W3CDTF">2016-11-10T06:07:03Z</dcterms:created>
  <dcterms:modified xsi:type="dcterms:W3CDTF">2019-01-06T22:07:25Z</dcterms:modified>
</cp:coreProperties>
</file>